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56" r:id="rId5"/>
    <p:sldId id="257" r:id="rId6"/>
    <p:sldId id="270" r:id="rId7"/>
    <p:sldId id="269" r:id="rId8"/>
    <p:sldId id="268" r:id="rId9"/>
    <p:sldId id="267" r:id="rId10"/>
    <p:sldId id="276" r:id="rId11"/>
    <p:sldId id="266" r:id="rId12"/>
    <p:sldId id="275" r:id="rId13"/>
    <p:sldId id="274" r:id="rId14"/>
    <p:sldId id="273" r:id="rId15"/>
    <p:sldId id="272" r:id="rId16"/>
    <p:sldId id="271" r:id="rId17"/>
    <p:sldId id="279" r:id="rId18"/>
    <p:sldId id="265" r:id="rId19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E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5" autoAdjust="0"/>
    <p:restoredTop sz="44900" autoAdjust="0"/>
  </p:normalViewPr>
  <p:slideViewPr>
    <p:cSldViewPr snapToGrid="0">
      <p:cViewPr varScale="1">
        <p:scale>
          <a:sx n="39" d="100"/>
          <a:sy n="39" d="100"/>
        </p:scale>
        <p:origin x="2357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03471E-42B0-E241-BAE2-93F356190325}" type="datetimeFigureOut">
              <a:rPr lang="en-CA" smtClean="0"/>
              <a:t>2024-05-30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4ED0D7-006B-CA4C-9CD9-80A094B665F5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2141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ED0D7-006B-CA4C-9CD9-80A094B665F5}" type="slidenum">
              <a:rPr lang="en-CA" smtClean="0"/>
              <a:t>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16694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ED0D7-006B-CA4C-9CD9-80A094B665F5}" type="slidenum">
              <a:rPr lang="en-CA" smtClean="0"/>
              <a:t>10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17178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ED0D7-006B-CA4C-9CD9-80A094B665F5}" type="slidenum">
              <a:rPr lang="en-CA" smtClean="0"/>
              <a:t>11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008820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ED0D7-006B-CA4C-9CD9-80A094B665F5}" type="slidenum">
              <a:rPr lang="en-CA" smtClean="0"/>
              <a:t>12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882631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ED0D7-006B-CA4C-9CD9-80A094B665F5}" type="slidenum">
              <a:rPr lang="en-CA" smtClean="0"/>
              <a:t>13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97346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ED0D7-006B-CA4C-9CD9-80A094B665F5}" type="slidenum">
              <a:rPr lang="en-CA" smtClean="0"/>
              <a:t>14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278580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ED0D7-006B-CA4C-9CD9-80A094B665F5}" type="slidenum">
              <a:rPr lang="en-CA" smtClean="0"/>
              <a:t>15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79179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ED0D7-006B-CA4C-9CD9-80A094B665F5}" type="slidenum">
              <a:rPr lang="en-CA" smtClean="0"/>
              <a:t>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13964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ED0D7-006B-CA4C-9CD9-80A094B665F5}" type="slidenum">
              <a:rPr lang="en-CA" smtClean="0"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82039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ED0D7-006B-CA4C-9CD9-80A094B665F5}" type="slidenum">
              <a:rPr lang="en-CA" smtClean="0"/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69630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ED0D7-006B-CA4C-9CD9-80A094B665F5}" type="slidenum">
              <a:rPr lang="en-CA" smtClean="0"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15080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ED0D7-006B-CA4C-9CD9-80A094B665F5}" type="slidenum">
              <a:rPr lang="en-CA" smtClean="0"/>
              <a:t>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14791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ED0D7-006B-CA4C-9CD9-80A094B665F5}" type="slidenum">
              <a:rPr lang="en-CA" smtClean="0"/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54702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0215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ED0D7-006B-CA4C-9CD9-80A094B665F5}" type="slidenum">
              <a:rPr lang="en-CA" smtClean="0"/>
              <a:t>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37934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ED0D7-006B-CA4C-9CD9-80A094B665F5}" type="slidenum">
              <a:rPr lang="en-CA" smtClean="0"/>
              <a:t>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89383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C7F1E-D699-4AD6-B21C-5E75DC6F44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4349238"/>
            <a:ext cx="12192000" cy="108803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add Title Here 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5EA8C9-0DE7-4E0B-94A6-C3AC63F7C75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5633494"/>
            <a:ext cx="12192000" cy="574589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4E9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 HERE</a:t>
            </a:r>
            <a:endParaRPr lang="en-CA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249E20E-E478-4DB1-8A97-196695E3C480}"/>
              </a:ext>
            </a:extLst>
          </p:cNvPr>
          <p:cNvCxnSpPr>
            <a:cxnSpLocks/>
          </p:cNvCxnSpPr>
          <p:nvPr userDrawn="1"/>
        </p:nvCxnSpPr>
        <p:spPr>
          <a:xfrm>
            <a:off x="0" y="3288082"/>
            <a:ext cx="122024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42C7D0F-7DE3-4A9C-8C7C-DB25955033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670" y="1244902"/>
            <a:ext cx="5930659" cy="263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72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2F94D-904E-4627-B11D-742402D9C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DC3A75-DD47-4EB8-93F8-07704A319B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1B039-7B33-4FA5-A9FD-7BDE807DC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CF2F4-E5BD-4162-B7D3-22CB548E6D70}" type="datetimeFigureOut">
              <a:rPr lang="en-CA" smtClean="0"/>
              <a:t>2024-05-30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E52B5-00D5-4D01-A86D-E3182119E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9FDAF-9284-4685-88F3-F52493E44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BF4E-7ACD-4E13-AF80-8D2C106836B2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78634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&amp; social media">
    <p:bg>
      <p:bgPr>
        <a:solidFill>
          <a:srgbClr val="004E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meter, drawing&#10;&#10;Description automatically generated">
            <a:extLst>
              <a:ext uri="{FF2B5EF4-FFF2-40B4-BE49-F238E27FC236}">
                <a16:creationId xmlns:a16="http://schemas.microsoft.com/office/drawing/2014/main" id="{CF07FFB6-9ED1-4282-87D7-8A3D835A54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210" y="703378"/>
            <a:ext cx="4270932" cy="104938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723126A-972E-4377-BF92-44065281D617}"/>
              </a:ext>
            </a:extLst>
          </p:cNvPr>
          <p:cNvCxnSpPr/>
          <p:nvPr userDrawn="1"/>
        </p:nvCxnSpPr>
        <p:spPr>
          <a:xfrm>
            <a:off x="0" y="6288066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72A793B-2D1E-4936-B4BD-FFB13F410034}"/>
              </a:ext>
            </a:extLst>
          </p:cNvPr>
          <p:cNvSpPr txBox="1"/>
          <p:nvPr userDrawn="1"/>
        </p:nvSpPr>
        <p:spPr>
          <a:xfrm>
            <a:off x="7441865" y="1693838"/>
            <a:ext cx="3798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CA" sz="5400" dirty="0">
                <a:ln>
                  <a:noFill/>
                </a:ln>
                <a:solidFill>
                  <a:schemeClr val="bg1"/>
                </a:solidFill>
                <a:latin typeface="+mj-lt"/>
              </a:rPr>
              <a:t>Thank you!</a:t>
            </a:r>
            <a:endParaRPr lang="en-CA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94FE87-70E9-45AF-9226-0EC0E91AC62E}"/>
              </a:ext>
            </a:extLst>
          </p:cNvPr>
          <p:cNvSpPr txBox="1"/>
          <p:nvPr userDrawn="1"/>
        </p:nvSpPr>
        <p:spPr>
          <a:xfrm>
            <a:off x="393565" y="1726226"/>
            <a:ext cx="6149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>
                <a:solidFill>
                  <a:schemeClr val="bg1"/>
                </a:solidFill>
                <a:latin typeface="+mj-lt"/>
              </a:rPr>
              <a:t>PLEASE FOLLOW IFALPA ONLINE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F382D07-579A-4DFD-B352-13955AE812AE}"/>
              </a:ext>
            </a:extLst>
          </p:cNvPr>
          <p:cNvCxnSpPr/>
          <p:nvPr userDrawn="1"/>
        </p:nvCxnSpPr>
        <p:spPr>
          <a:xfrm>
            <a:off x="504401" y="2311001"/>
            <a:ext cx="101661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F8E2920A-8F1A-46EF-861D-87B153609A2F}"/>
              </a:ext>
            </a:extLst>
          </p:cNvPr>
          <p:cNvGrpSpPr/>
          <p:nvPr userDrawn="1"/>
        </p:nvGrpSpPr>
        <p:grpSpPr>
          <a:xfrm>
            <a:off x="3337033" y="3189494"/>
            <a:ext cx="463900" cy="1849151"/>
            <a:chOff x="842362" y="1752765"/>
            <a:chExt cx="567821" cy="2263389"/>
          </a:xfrm>
        </p:grpSpPr>
        <p:pic>
          <p:nvPicPr>
            <p:cNvPr id="12" name="Picture 11" descr="A picture containing plant&#10;&#10;Description automatically generated">
              <a:extLst>
                <a:ext uri="{FF2B5EF4-FFF2-40B4-BE49-F238E27FC236}">
                  <a16:creationId xmlns:a16="http://schemas.microsoft.com/office/drawing/2014/main" id="{C6D5142C-C1F8-4A9C-8A29-2F6241D503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363" y="1752765"/>
              <a:ext cx="567820" cy="5678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pic>
          <p:nvPicPr>
            <p:cNvPr id="13" name="Picture 12" descr="A close up of a sign&#10;&#10;Description automatically generated">
              <a:extLst>
                <a:ext uri="{FF2B5EF4-FFF2-40B4-BE49-F238E27FC236}">
                  <a16:creationId xmlns:a16="http://schemas.microsoft.com/office/drawing/2014/main" id="{C3B12173-4EDD-40AF-BA9F-A8F293D3EB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363" y="2608735"/>
              <a:ext cx="567820" cy="5678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pic>
          <p:nvPicPr>
            <p:cNvPr id="14" name="Picture 13" descr="A picture containing drawing, street&#10;&#10;Description automatically generated">
              <a:extLst>
                <a:ext uri="{FF2B5EF4-FFF2-40B4-BE49-F238E27FC236}">
                  <a16:creationId xmlns:a16="http://schemas.microsoft.com/office/drawing/2014/main" id="{79B80828-867D-4B3C-9243-8B0F60C07A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362" y="3448333"/>
              <a:ext cx="567821" cy="567821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628BE34-5107-4B0B-9731-015A0E36C0C9}"/>
              </a:ext>
            </a:extLst>
          </p:cNvPr>
          <p:cNvGrpSpPr/>
          <p:nvPr userDrawn="1"/>
        </p:nvGrpSpPr>
        <p:grpSpPr>
          <a:xfrm>
            <a:off x="4035698" y="3183925"/>
            <a:ext cx="4312123" cy="1846917"/>
            <a:chOff x="1355904" y="2214286"/>
            <a:chExt cx="4312123" cy="184691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E0706CD-3A44-4FEE-A4A3-6EE742DACB33}"/>
                </a:ext>
              </a:extLst>
            </p:cNvPr>
            <p:cNvSpPr txBox="1"/>
            <p:nvPr userDrawn="1"/>
          </p:nvSpPr>
          <p:spPr>
            <a:xfrm>
              <a:off x="1410183" y="2214286"/>
              <a:ext cx="42578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 err="1">
                  <a:solidFill>
                    <a:schemeClr val="bg1"/>
                  </a:solidFill>
                </a:rPr>
                <a:t>twitter.com</a:t>
              </a:r>
              <a:r>
                <a:rPr lang="en-CA" sz="2400" dirty="0">
                  <a:solidFill>
                    <a:schemeClr val="bg1"/>
                  </a:solidFill>
                </a:rPr>
                <a:t>/</a:t>
              </a:r>
              <a:r>
                <a:rPr lang="en-CA" sz="2400" dirty="0" err="1">
                  <a:solidFill>
                    <a:schemeClr val="bg1"/>
                  </a:solidFill>
                </a:rPr>
                <a:t>ifalpa</a:t>
              </a:r>
              <a:endParaRPr lang="en-CA" sz="2400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DF53233-50C4-4878-8CAF-06F534490872}"/>
                </a:ext>
              </a:extLst>
            </p:cNvPr>
            <p:cNvSpPr txBox="1"/>
            <p:nvPr userDrawn="1"/>
          </p:nvSpPr>
          <p:spPr>
            <a:xfrm>
              <a:off x="1355904" y="3599538"/>
              <a:ext cx="42578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 err="1">
                  <a:solidFill>
                    <a:schemeClr val="bg1"/>
                  </a:solidFill>
                </a:rPr>
                <a:t>ifalpa.org</a:t>
              </a:r>
              <a:endParaRPr lang="en-CA" sz="2400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6646D95-9112-49DD-8106-CFFD461D29F8}"/>
                </a:ext>
              </a:extLst>
            </p:cNvPr>
            <p:cNvSpPr txBox="1"/>
            <p:nvPr userDrawn="1"/>
          </p:nvSpPr>
          <p:spPr>
            <a:xfrm>
              <a:off x="1410183" y="2913599"/>
              <a:ext cx="42578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 err="1">
                  <a:solidFill>
                    <a:schemeClr val="bg1"/>
                  </a:solidFill>
                </a:rPr>
                <a:t>facebook.com</a:t>
              </a:r>
              <a:r>
                <a:rPr lang="en-CA" sz="2400" dirty="0">
                  <a:solidFill>
                    <a:schemeClr val="bg1"/>
                  </a:solidFill>
                </a:rPr>
                <a:t>/</a:t>
              </a:r>
              <a:r>
                <a:rPr lang="en-CA" sz="2400" dirty="0" err="1">
                  <a:solidFill>
                    <a:schemeClr val="bg1"/>
                  </a:solidFill>
                </a:rPr>
                <a:t>ifalpa</a:t>
              </a:r>
              <a:endParaRPr lang="en-CA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8454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71739-454C-46E4-ABB8-F355B3D22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9688A-97D6-4510-8A24-574AF7ADE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18B2B-0270-4443-A857-5BF67B339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CF2F4-E5BD-4162-B7D3-22CB548E6D70}" type="datetimeFigureOut">
              <a:rPr lang="en-CA" smtClean="0"/>
              <a:t>2024-05-30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30D30-33F4-4A10-A5DD-8AD3BE812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41D56-41F9-458E-8491-845FA1B7C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BF4E-7ACD-4E13-AF80-8D2C106836B2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35640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rgbClr val="004E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22755-0E1C-457F-A77D-28D650DCD1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50473"/>
            <a:ext cx="10515600" cy="2512002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20BE2-A987-4FCF-96C3-6156EBB668A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5022273"/>
            <a:ext cx="10515600" cy="106737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SECTION SUBTITLE</a:t>
            </a:r>
          </a:p>
        </p:txBody>
      </p:sp>
      <p:pic>
        <p:nvPicPr>
          <p:cNvPr id="10" name="Picture 9" descr="A picture containing meter, drawing&#10;&#10;Description automatically generated">
            <a:extLst>
              <a:ext uri="{FF2B5EF4-FFF2-40B4-BE49-F238E27FC236}">
                <a16:creationId xmlns:a16="http://schemas.microsoft.com/office/drawing/2014/main" id="{CF07FFB6-9ED1-4282-87D7-8A3D835A54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091" y="402143"/>
            <a:ext cx="5321819" cy="130759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723126A-972E-4377-BF92-44065281D617}"/>
              </a:ext>
            </a:extLst>
          </p:cNvPr>
          <p:cNvCxnSpPr/>
          <p:nvPr userDrawn="1"/>
        </p:nvCxnSpPr>
        <p:spPr>
          <a:xfrm>
            <a:off x="0" y="6288066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609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EBA60-EE6C-43A3-82CF-832EF49E0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5BF03-48CE-417B-B994-731F1F0975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85CAC6-D199-4CF8-878E-3240B299A2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405032-5976-4E01-9890-A8DB74B06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CF2F4-E5BD-4162-B7D3-22CB548E6D70}" type="datetimeFigureOut">
              <a:rPr lang="en-CA" smtClean="0"/>
              <a:t>2024-05-30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12DA80-592C-434F-8DF8-7F5A967C2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EA46D1-760E-4700-8D07-0899192E4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BF4E-7ACD-4E13-AF80-8D2C106836B2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69464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CA900-48EB-479C-B2AE-01B2B1719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78470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12CD64-1937-427F-AB7D-4947F855A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C36607-6B46-4B2A-9E44-D4037A8391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FAA67A-B62B-4499-A4A7-14AF512914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AFC33E-B866-4505-8BE0-3A8928B4CA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D32E8F-A413-4EE8-91C3-4552DACC0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CF2F4-E5BD-4162-B7D3-22CB548E6D70}" type="datetimeFigureOut">
              <a:rPr lang="en-CA" smtClean="0"/>
              <a:t>2024-05-30</a:t>
            </a:fld>
            <a:endParaRPr lang="en-CA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3D28F3-5782-427F-9E49-8F59749D3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36CBEB-7C16-4F60-A32F-076C427FF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BF4E-7ACD-4E13-AF80-8D2C106836B2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33081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C3CBC-BBB9-41AB-912C-9C2313BE2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ACFB88-4055-4FC8-A6BD-783981699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CF2F4-E5BD-4162-B7D3-22CB548E6D70}" type="datetimeFigureOut">
              <a:rPr lang="en-CA" smtClean="0"/>
              <a:t>2024-05-30</a:t>
            </a:fld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B65D4C-D849-4BB3-9367-EEFFE3886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1836CF-8BEC-4882-A693-DB03AE647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BF4E-7ACD-4E13-AF80-8D2C106836B2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47737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37C5C7-FBAC-415D-A2BA-FAA4F37FA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CF2F4-E5BD-4162-B7D3-22CB548E6D70}" type="datetimeFigureOut">
              <a:rPr lang="en-CA" smtClean="0"/>
              <a:t>2024-05-30</a:t>
            </a:fld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75E83F-42B6-4FBE-B8B5-514A555FD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21CC09-BE92-4007-AE15-C74BCE396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BF4E-7ACD-4E13-AF80-8D2C106836B2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78591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44072-4D53-4DA5-9E4B-33CF3B09C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7CFE8-6F8A-43FA-B2AE-A0F93D1DE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578279"/>
            <a:ext cx="6172200" cy="428277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5A33D-9005-4D2A-B290-A714A0DD9D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C36BF8-0BA2-4410-BF0B-6379BB2CA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CF2F4-E5BD-4162-B7D3-22CB548E6D70}" type="datetimeFigureOut">
              <a:rPr lang="en-CA" smtClean="0"/>
              <a:t>2024-05-30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7254C6-2443-43CA-B4A7-E8A625F51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5E19CE-7103-42A1-8643-ECE772D2B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BF4E-7ACD-4E13-AF80-8D2C106836B2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27639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3E491-F550-4D6B-82BC-E899342A4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6752F8-402F-41D9-AD18-EB20E1E9E4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478071"/>
            <a:ext cx="6172200" cy="43829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0CAE4A-A3F1-4217-A078-823142B90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59ADDB-B09C-4AF0-BAD2-51E9B113C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CF2F4-E5BD-4162-B7D3-22CB548E6D70}" type="datetimeFigureOut">
              <a:rPr lang="en-CA" smtClean="0"/>
              <a:t>2024-05-30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FCD61F-77E0-48D5-9274-EAB37689A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46DD6A-5A0D-4F8E-849E-22FE4C35E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BF4E-7ACD-4E13-AF80-8D2C106836B2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98491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1FD65E-9BAF-4615-B5D3-6983D3B18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772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F35624-2C52-4E07-9B8D-598E3569D1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6B77A-54FC-4927-A022-E4B6C9C1FA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CF2F4-E5BD-4162-B7D3-22CB548E6D70}" type="datetimeFigureOut">
              <a:rPr lang="en-CA" smtClean="0"/>
              <a:t>2024-05-30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2EE97-67FE-41A4-A934-EAC3481AFF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8395B-0DE0-4141-B054-1AA33BAB0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DBF4E-7ACD-4E13-AF80-8D2C106836B2}" type="slidenum">
              <a:rPr lang="en-CA" smtClean="0"/>
              <a:t>‹#›</a:t>
            </a:fld>
            <a:endParaRPr lang="en-CA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6D885ED-8408-49EC-AA2D-4502B84CF034}"/>
              </a:ext>
            </a:extLst>
          </p:cNvPr>
          <p:cNvCxnSpPr/>
          <p:nvPr userDrawn="1"/>
        </p:nvCxnSpPr>
        <p:spPr>
          <a:xfrm>
            <a:off x="0" y="6288066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AAC7E84-F083-401F-83DE-061CB9CE033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718" y="365125"/>
            <a:ext cx="2546082" cy="110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692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4E98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BE597-F23D-46E3-924C-3559618374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343400"/>
            <a:ext cx="12192000" cy="992544"/>
          </a:xfrm>
        </p:spPr>
        <p:txBody>
          <a:bodyPr>
            <a:normAutofit fontScale="90000"/>
          </a:bodyPr>
          <a:lstStyle/>
          <a:p>
            <a:r>
              <a:rPr lang="en-GB" sz="3100" b="1" kern="1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/>
            </a:r>
            <a:br>
              <a:rPr lang="en-GB" sz="3100" b="1" kern="1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3100" b="1" kern="1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/>
            </a:r>
            <a:br>
              <a:rPr lang="en-GB" sz="3100" b="1" kern="1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3100" b="1" kern="1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/>
            </a:r>
            <a:br>
              <a:rPr lang="en-GB" sz="3100" b="1" kern="1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3100" b="1" kern="1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/>
            </a:r>
            <a:br>
              <a:rPr lang="en-GB" sz="3100" b="1" kern="1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3100" b="1" kern="1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/>
            </a:r>
            <a:br>
              <a:rPr lang="en-GB" sz="3100" b="1" kern="1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3100" b="1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/>
            </a:r>
            <a:br>
              <a:rPr lang="en-GB" sz="3100" b="1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3100" b="1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ARTIFICIAL INTELLIGENCE AND CYBER SECURITY IN CIVIL AVIATION</a:t>
            </a:r>
            <a:br>
              <a:rPr lang="en-GB" sz="3100" b="1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CA" dirty="0">
              <a:solidFill>
                <a:srgbClr val="002060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0A4135-D775-4982-B48E-AF973CC5BC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029200"/>
            <a:ext cx="12192000" cy="1178884"/>
          </a:xfrm>
        </p:spPr>
        <p:txBody>
          <a:bodyPr>
            <a:normAutofit/>
          </a:bodyPr>
          <a:lstStyle/>
          <a:p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LARNACA, CYPRUS, 30 MAY 2024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CA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80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83B1BEA-1159-4AE5-AD9B-9440E51890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2BC3A0-5EE5-48E1-A020-A7405A0A2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381000"/>
            <a:ext cx="3419856" cy="2003057"/>
          </a:xfrm>
        </p:spPr>
        <p:txBody>
          <a:bodyPr anchor="ctr">
            <a:normAutofit/>
          </a:bodyPr>
          <a:lstStyle/>
          <a:p>
            <a:r>
              <a:rPr lang="en-GB" sz="3400" b="1" dirty="0">
                <a:solidFill>
                  <a:srgbClr val="002060"/>
                </a:solidFill>
                <a:effectLst/>
                <a:latin typeface="Aptos" panose="020B0004020202020204" pitchFamily="34" charset="0"/>
              </a:rPr>
              <a:t>Augmenting and not replacing</a:t>
            </a:r>
            <a:br>
              <a:rPr lang="en-GB" sz="3400" b="1" dirty="0">
                <a:solidFill>
                  <a:srgbClr val="002060"/>
                </a:solidFill>
                <a:effectLst/>
                <a:latin typeface="Aptos" panose="020B0004020202020204" pitchFamily="34" charset="0"/>
              </a:rPr>
            </a:br>
            <a:r>
              <a:rPr lang="en-GB" sz="3400" b="1" dirty="0">
                <a:solidFill>
                  <a:srgbClr val="002060"/>
                </a:solidFill>
                <a:effectLst/>
                <a:latin typeface="Aptos" panose="020B0004020202020204" pitchFamily="34" charset="0"/>
              </a:rPr>
              <a:t>human capacity</a:t>
            </a:r>
            <a:r>
              <a:rPr lang="en-GB" sz="3400" dirty="0">
                <a:solidFill>
                  <a:srgbClr val="002060"/>
                </a:solidFill>
                <a:effectLst/>
                <a:latin typeface="Helvetica" pitchFamily="2" charset="0"/>
              </a:rPr>
              <a:t/>
            </a:r>
            <a:br>
              <a:rPr lang="en-GB" sz="3400" dirty="0">
                <a:solidFill>
                  <a:srgbClr val="002060"/>
                </a:solidFill>
                <a:effectLst/>
                <a:latin typeface="Helvetica" pitchFamily="2" charset="0"/>
              </a:rPr>
            </a:br>
            <a:endParaRPr lang="en-CA" sz="3400" b="1" dirty="0">
              <a:solidFill>
                <a:srgbClr val="002060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25" name="sketch line">
            <a:extLst>
              <a:ext uri="{FF2B5EF4-FFF2-40B4-BE49-F238E27FC236}">
                <a16:creationId xmlns:a16="http://schemas.microsoft.com/office/drawing/2014/main" id="{5D50C310-510F-45B8-81D2-BE905D5C6D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570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collage of men in water&#10;&#10;Description automatically generated">
            <a:extLst>
              <a:ext uri="{FF2B5EF4-FFF2-40B4-BE49-F238E27FC236}">
                <a16:creationId xmlns:a16="http://schemas.microsoft.com/office/drawing/2014/main" id="{D1C9DE66-54FC-2C29-DF8E-D9B1EC9464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" r="-2" b="-2"/>
          <a:stretch/>
        </p:blipFill>
        <p:spPr>
          <a:xfrm>
            <a:off x="409172" y="2668687"/>
            <a:ext cx="5686827" cy="3908121"/>
          </a:xfrm>
          <a:custGeom>
            <a:avLst/>
            <a:gdLst/>
            <a:ahLst/>
            <a:cxnLst/>
            <a:rect l="l" t="t" r="r" b="b"/>
            <a:pathLst>
              <a:path w="6005375" h="4189309">
                <a:moveTo>
                  <a:pt x="5422311" y="873"/>
                </a:moveTo>
                <a:cubicBezTo>
                  <a:pt x="5467738" y="-1249"/>
                  <a:pt x="5513346" y="499"/>
                  <a:pt x="5558643" y="6137"/>
                </a:cubicBezTo>
                <a:cubicBezTo>
                  <a:pt x="5633356" y="13367"/>
                  <a:pt x="5708323" y="18441"/>
                  <a:pt x="5783036" y="26052"/>
                </a:cubicBezTo>
                <a:cubicBezTo>
                  <a:pt x="5816269" y="29477"/>
                  <a:pt x="5849884" y="16792"/>
                  <a:pt x="5882612" y="28462"/>
                </a:cubicBezTo>
                <a:cubicBezTo>
                  <a:pt x="5909726" y="38166"/>
                  <a:pt x="5937089" y="43856"/>
                  <a:pt x="5964555" y="46416"/>
                </a:cubicBezTo>
                <a:lnTo>
                  <a:pt x="5997178" y="46088"/>
                </a:lnTo>
                <a:lnTo>
                  <a:pt x="5995170" y="275470"/>
                </a:lnTo>
                <a:cubicBezTo>
                  <a:pt x="5993432" y="411056"/>
                  <a:pt x="5993035" y="546624"/>
                  <a:pt x="5999656" y="682159"/>
                </a:cubicBezTo>
                <a:cubicBezTo>
                  <a:pt x="6009854" y="891918"/>
                  <a:pt x="6003364" y="1101545"/>
                  <a:pt x="5999656" y="1311172"/>
                </a:cubicBezTo>
                <a:cubicBezTo>
                  <a:pt x="5992506" y="1713210"/>
                  <a:pt x="6003364" y="2114718"/>
                  <a:pt x="5998730" y="2516227"/>
                </a:cubicBezTo>
                <a:cubicBezTo>
                  <a:pt x="5996744" y="2694204"/>
                  <a:pt x="5998994" y="2871916"/>
                  <a:pt x="6003364" y="3049893"/>
                </a:cubicBezTo>
                <a:cubicBezTo>
                  <a:pt x="6009720" y="3304015"/>
                  <a:pt x="5999922" y="3558268"/>
                  <a:pt x="5989196" y="3812257"/>
                </a:cubicBezTo>
                <a:cubicBezTo>
                  <a:pt x="5985594" y="3882097"/>
                  <a:pt x="5984646" y="3952020"/>
                  <a:pt x="5986348" y="4021878"/>
                </a:cubicBezTo>
                <a:lnTo>
                  <a:pt x="5996786" y="4189309"/>
                </a:lnTo>
                <a:lnTo>
                  <a:pt x="0" y="4189309"/>
                </a:lnTo>
                <a:lnTo>
                  <a:pt x="0" y="27247"/>
                </a:lnTo>
                <a:lnTo>
                  <a:pt x="495" y="27408"/>
                </a:lnTo>
                <a:cubicBezTo>
                  <a:pt x="5176" y="27551"/>
                  <a:pt x="10686" y="26465"/>
                  <a:pt x="17314" y="23896"/>
                </a:cubicBezTo>
                <a:cubicBezTo>
                  <a:pt x="33823" y="19050"/>
                  <a:pt x="50862" y="16234"/>
                  <a:pt x="68053" y="15524"/>
                </a:cubicBezTo>
                <a:cubicBezTo>
                  <a:pt x="200481" y="-1093"/>
                  <a:pt x="333037" y="3346"/>
                  <a:pt x="466100" y="8801"/>
                </a:cubicBezTo>
                <a:cubicBezTo>
                  <a:pt x="697850" y="18187"/>
                  <a:pt x="929854" y="29096"/>
                  <a:pt x="1161985" y="25798"/>
                </a:cubicBezTo>
                <a:cubicBezTo>
                  <a:pt x="1397540" y="22373"/>
                  <a:pt x="1632588" y="29604"/>
                  <a:pt x="1867890" y="39117"/>
                </a:cubicBezTo>
                <a:cubicBezTo>
                  <a:pt x="1971017" y="43050"/>
                  <a:pt x="2074779" y="46982"/>
                  <a:pt x="2176256" y="17680"/>
                </a:cubicBezTo>
                <a:cubicBezTo>
                  <a:pt x="2199190" y="12314"/>
                  <a:pt x="2223101" y="12834"/>
                  <a:pt x="2245769" y="19202"/>
                </a:cubicBezTo>
                <a:cubicBezTo>
                  <a:pt x="2359678" y="45713"/>
                  <a:pt x="2474221" y="53578"/>
                  <a:pt x="2589398" y="27447"/>
                </a:cubicBezTo>
                <a:cubicBezTo>
                  <a:pt x="2721802" y="-1220"/>
                  <a:pt x="2858087" y="-7347"/>
                  <a:pt x="2992519" y="9308"/>
                </a:cubicBezTo>
                <a:cubicBezTo>
                  <a:pt x="3115435" y="23008"/>
                  <a:pt x="3238984" y="37849"/>
                  <a:pt x="3362153" y="26813"/>
                </a:cubicBezTo>
                <a:cubicBezTo>
                  <a:pt x="3556737" y="9308"/>
                  <a:pt x="3751067" y="24530"/>
                  <a:pt x="3945651" y="29223"/>
                </a:cubicBezTo>
                <a:cubicBezTo>
                  <a:pt x="4010343" y="30745"/>
                  <a:pt x="4075416" y="44064"/>
                  <a:pt x="4139727" y="32141"/>
                </a:cubicBezTo>
                <a:cubicBezTo>
                  <a:pt x="4241079" y="13367"/>
                  <a:pt x="4341288" y="20597"/>
                  <a:pt x="4442766" y="31126"/>
                </a:cubicBezTo>
                <a:cubicBezTo>
                  <a:pt x="4637096" y="51422"/>
                  <a:pt x="4831299" y="61189"/>
                  <a:pt x="5024742" y="23134"/>
                </a:cubicBezTo>
                <a:cubicBezTo>
                  <a:pt x="5084742" y="11211"/>
                  <a:pt x="5144359" y="4361"/>
                  <a:pt x="5205373" y="20344"/>
                </a:cubicBezTo>
                <a:cubicBezTo>
                  <a:pt x="5232315" y="26496"/>
                  <a:pt x="5260361" y="25976"/>
                  <a:pt x="5287062" y="18822"/>
                </a:cubicBezTo>
                <a:cubicBezTo>
                  <a:pt x="5331637" y="8985"/>
                  <a:pt x="5376883" y="2995"/>
                  <a:pt x="5422311" y="873"/>
                </a:cubicBezTo>
                <a:close/>
              </a:path>
            </a:pathLst>
          </a:custGeom>
        </p:spPr>
      </p:pic>
      <p:pic>
        <p:nvPicPr>
          <p:cNvPr id="5" name="Content Placeholder 4" descr="A person in uniform standing in front of an airplane&#10;&#10;Description automatically generated">
            <a:extLst>
              <a:ext uri="{FF2B5EF4-FFF2-40B4-BE49-F238E27FC236}">
                <a16:creationId xmlns:a16="http://schemas.microsoft.com/office/drawing/2014/main" id="{2C3FCFD8-DC9F-D254-7BA8-64456D725E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30"/>
          <a:stretch/>
        </p:blipFill>
        <p:spPr>
          <a:xfrm>
            <a:off x="6270926" y="125261"/>
            <a:ext cx="5743098" cy="3908121"/>
          </a:xfrm>
          <a:custGeom>
            <a:avLst/>
            <a:gdLst/>
            <a:ahLst/>
            <a:cxnLst/>
            <a:rect l="l" t="t" r="r" b="b"/>
            <a:pathLst>
              <a:path w="6006950" h="4200116">
                <a:moveTo>
                  <a:pt x="1035902" y="878"/>
                </a:moveTo>
                <a:cubicBezTo>
                  <a:pt x="1135908" y="5076"/>
                  <a:pt x="1234824" y="23223"/>
                  <a:pt x="1334526" y="31024"/>
                </a:cubicBezTo>
                <a:cubicBezTo>
                  <a:pt x="1429408" y="38508"/>
                  <a:pt x="1524290" y="49417"/>
                  <a:pt x="1619679" y="34449"/>
                </a:cubicBezTo>
                <a:cubicBezTo>
                  <a:pt x="1713242" y="21726"/>
                  <a:pt x="1807870" y="18745"/>
                  <a:pt x="1902041" y="25570"/>
                </a:cubicBezTo>
                <a:cubicBezTo>
                  <a:pt x="2006183" y="30770"/>
                  <a:pt x="2110071" y="48021"/>
                  <a:pt x="2214847" y="33561"/>
                </a:cubicBezTo>
                <a:cubicBezTo>
                  <a:pt x="2228052" y="32216"/>
                  <a:pt x="2241384" y="33954"/>
                  <a:pt x="2253790" y="38635"/>
                </a:cubicBezTo>
                <a:cubicBezTo>
                  <a:pt x="2294520" y="52169"/>
                  <a:pt x="2338397" y="53007"/>
                  <a:pt x="2379622" y="41045"/>
                </a:cubicBezTo>
                <a:cubicBezTo>
                  <a:pt x="2431756" y="27168"/>
                  <a:pt x="2486503" y="26254"/>
                  <a:pt x="2539069" y="38381"/>
                </a:cubicBezTo>
                <a:cubicBezTo>
                  <a:pt x="2617207" y="55379"/>
                  <a:pt x="2695598" y="72123"/>
                  <a:pt x="2776908" y="58169"/>
                </a:cubicBezTo>
                <a:cubicBezTo>
                  <a:pt x="2824222" y="50178"/>
                  <a:pt x="2868111" y="30770"/>
                  <a:pt x="2914791" y="21637"/>
                </a:cubicBezTo>
                <a:cubicBezTo>
                  <a:pt x="3049249" y="-4620"/>
                  <a:pt x="3184976" y="3244"/>
                  <a:pt x="3320703" y="12124"/>
                </a:cubicBezTo>
                <a:cubicBezTo>
                  <a:pt x="3453259" y="20876"/>
                  <a:pt x="3585179" y="38888"/>
                  <a:pt x="3718496" y="36225"/>
                </a:cubicBezTo>
                <a:cubicBezTo>
                  <a:pt x="3746884" y="36440"/>
                  <a:pt x="3775210" y="38812"/>
                  <a:pt x="3803230" y="43328"/>
                </a:cubicBezTo>
                <a:cubicBezTo>
                  <a:pt x="3907245" y="57028"/>
                  <a:pt x="4011767" y="69966"/>
                  <a:pt x="4114640" y="42313"/>
                </a:cubicBezTo>
                <a:cubicBezTo>
                  <a:pt x="4206871" y="17312"/>
                  <a:pt x="4303111" y="10677"/>
                  <a:pt x="4397891" y="22779"/>
                </a:cubicBezTo>
                <a:cubicBezTo>
                  <a:pt x="4522696" y="39130"/>
                  <a:pt x="4648846" y="42707"/>
                  <a:pt x="4774374" y="33434"/>
                </a:cubicBezTo>
                <a:cubicBezTo>
                  <a:pt x="4813773" y="29515"/>
                  <a:pt x="4853387" y="28107"/>
                  <a:pt x="4892977" y="29248"/>
                </a:cubicBezTo>
                <a:cubicBezTo>
                  <a:pt x="5181681" y="42440"/>
                  <a:pt x="5471273" y="25062"/>
                  <a:pt x="5759471" y="55759"/>
                </a:cubicBezTo>
                <a:cubicBezTo>
                  <a:pt x="5805028" y="61131"/>
                  <a:pt x="5850896" y="61524"/>
                  <a:pt x="5896277" y="57017"/>
                </a:cubicBezTo>
                <a:lnTo>
                  <a:pt x="6006950" y="33749"/>
                </a:lnTo>
                <a:lnTo>
                  <a:pt x="6006950" y="4200116"/>
                </a:lnTo>
                <a:lnTo>
                  <a:pt x="13501" y="4200116"/>
                </a:lnTo>
                <a:lnTo>
                  <a:pt x="28554" y="3862213"/>
                </a:lnTo>
                <a:cubicBezTo>
                  <a:pt x="30457" y="3736758"/>
                  <a:pt x="27411" y="3611386"/>
                  <a:pt x="15626" y="3486312"/>
                </a:cubicBezTo>
                <a:cubicBezTo>
                  <a:pt x="-847" y="3333707"/>
                  <a:pt x="-4304" y="3179990"/>
                  <a:pt x="5296" y="3026802"/>
                </a:cubicBezTo>
                <a:cubicBezTo>
                  <a:pt x="11786" y="2939137"/>
                  <a:pt x="18539" y="2851472"/>
                  <a:pt x="22776" y="2763676"/>
                </a:cubicBezTo>
                <a:cubicBezTo>
                  <a:pt x="28180" y="2638786"/>
                  <a:pt x="25173" y="2513673"/>
                  <a:pt x="13771" y="2389181"/>
                </a:cubicBezTo>
                <a:cubicBezTo>
                  <a:pt x="4237" y="2294247"/>
                  <a:pt x="3177" y="2198663"/>
                  <a:pt x="10593" y="2103543"/>
                </a:cubicBezTo>
                <a:cubicBezTo>
                  <a:pt x="25690" y="1941590"/>
                  <a:pt x="9931" y="1779636"/>
                  <a:pt x="5032" y="1617814"/>
                </a:cubicBezTo>
                <a:cubicBezTo>
                  <a:pt x="-3577" y="1320125"/>
                  <a:pt x="20393" y="1022570"/>
                  <a:pt x="9666" y="724882"/>
                </a:cubicBezTo>
                <a:cubicBezTo>
                  <a:pt x="3841" y="577627"/>
                  <a:pt x="16420" y="430504"/>
                  <a:pt x="9666" y="283249"/>
                </a:cubicBezTo>
                <a:cubicBezTo>
                  <a:pt x="6885" y="230875"/>
                  <a:pt x="4568" y="178502"/>
                  <a:pt x="3409" y="126111"/>
                </a:cubicBezTo>
                <a:lnTo>
                  <a:pt x="3819" y="33427"/>
                </a:lnTo>
                <a:lnTo>
                  <a:pt x="31797" y="28723"/>
                </a:lnTo>
                <a:cubicBezTo>
                  <a:pt x="147177" y="14068"/>
                  <a:pt x="264046" y="13354"/>
                  <a:pt x="379873" y="26711"/>
                </a:cubicBezTo>
                <a:cubicBezTo>
                  <a:pt x="443931" y="35083"/>
                  <a:pt x="508243" y="47768"/>
                  <a:pt x="573442" y="35083"/>
                </a:cubicBezTo>
                <a:cubicBezTo>
                  <a:pt x="579581" y="33992"/>
                  <a:pt x="585759" y="36757"/>
                  <a:pt x="589044" y="42060"/>
                </a:cubicBezTo>
                <a:cubicBezTo>
                  <a:pt x="621264" y="81382"/>
                  <a:pt x="663123" y="80114"/>
                  <a:pt x="705871" y="67429"/>
                </a:cubicBezTo>
                <a:cubicBezTo>
                  <a:pt x="733929" y="58740"/>
                  <a:pt x="761430" y="48326"/>
                  <a:pt x="788194" y="36225"/>
                </a:cubicBezTo>
                <a:cubicBezTo>
                  <a:pt x="835052" y="16792"/>
                  <a:pt x="884827" y="5299"/>
                  <a:pt x="935464" y="2230"/>
                </a:cubicBezTo>
                <a:cubicBezTo>
                  <a:pt x="969111" y="-370"/>
                  <a:pt x="1002567" y="-521"/>
                  <a:pt x="1035902" y="87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29085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5135971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Content Placeholder 6" descr="A large airplane parked on a tarmac&#10;&#10;Description automatically generated">
            <a:extLst>
              <a:ext uri="{FF2B5EF4-FFF2-40B4-BE49-F238E27FC236}">
                <a16:creationId xmlns:a16="http://schemas.microsoft.com/office/drawing/2014/main" id="{916B362E-B0E6-D34D-F3F2-A7AF4FB5E6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" r="7961" b="-1"/>
          <a:stretch/>
        </p:blipFill>
        <p:spPr>
          <a:xfrm>
            <a:off x="2915455" y="10"/>
            <a:ext cx="9276545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2BC3A0-5EE5-48E1-A020-A7405A0A2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450" y="1895648"/>
            <a:ext cx="3161940" cy="26402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100" b="1" dirty="0">
                <a:solidFill>
                  <a:srgbClr val="002060"/>
                </a:solidFill>
                <a:effectLst/>
                <a:latin typeface="Aptos" panose="020B0004020202020204" pitchFamily="34" charset="0"/>
              </a:rPr>
              <a:t>Commercial pressure and</a:t>
            </a:r>
            <a:br>
              <a:rPr lang="en-US" sz="3100" b="1" dirty="0">
                <a:solidFill>
                  <a:srgbClr val="002060"/>
                </a:solidFill>
                <a:effectLst/>
                <a:latin typeface="Aptos" panose="020B0004020202020204" pitchFamily="34" charset="0"/>
              </a:rPr>
            </a:br>
            <a:r>
              <a:rPr lang="en-US" sz="3100" b="1" dirty="0">
                <a:solidFill>
                  <a:srgbClr val="002060"/>
                </a:solidFill>
                <a:effectLst/>
                <a:latin typeface="Aptos" panose="020B0004020202020204" pitchFamily="34" charset="0"/>
              </a:rPr>
              <a:t>transparency of the development</a:t>
            </a:r>
            <a:br>
              <a:rPr lang="en-US" sz="3100" b="1" dirty="0">
                <a:solidFill>
                  <a:srgbClr val="002060"/>
                </a:solidFill>
                <a:effectLst/>
                <a:latin typeface="Aptos" panose="020B0004020202020204" pitchFamily="34" charset="0"/>
              </a:rPr>
            </a:br>
            <a:r>
              <a:rPr lang="en-US" sz="3100" b="1" dirty="0">
                <a:solidFill>
                  <a:srgbClr val="002060"/>
                </a:solidFill>
                <a:effectLst/>
                <a:latin typeface="Aptos" panose="020B0004020202020204" pitchFamily="34" charset="0"/>
              </a:rPr>
              <a:t>and certification process</a:t>
            </a:r>
            <a:r>
              <a:rPr lang="en-US" sz="25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/>
            </a:r>
            <a:br>
              <a:rPr lang="en-US" sz="25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</a:br>
            <a:endParaRPr lang="en-US" sz="25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782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BC3A0-5EE5-48E1-A020-A7405A0A2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3828"/>
            <a:ext cx="7772400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02060"/>
                </a:solidFill>
                <a:effectLst/>
                <a:latin typeface="Aptos" panose="020B0004020202020204" pitchFamily="34" charset="0"/>
              </a:rPr>
              <a:t>Flight Safety and Technical </a:t>
            </a:r>
            <a:r>
              <a:rPr lang="en-GB" sz="3600" b="1" dirty="0">
                <a:solidFill>
                  <a:srgbClr val="002060"/>
                </a:solidFill>
                <a:latin typeface="Aptos" panose="020B0004020202020204" pitchFamily="34" charset="0"/>
              </a:rPr>
              <a:t>A</a:t>
            </a:r>
            <a:r>
              <a:rPr lang="en-GB" sz="3600" b="1" dirty="0">
                <a:solidFill>
                  <a:srgbClr val="002060"/>
                </a:solidFill>
                <a:effectLst/>
                <a:latin typeface="Aptos" panose="020B0004020202020204" pitchFamily="34" charset="0"/>
              </a:rPr>
              <a:t>spects</a:t>
            </a:r>
            <a:r>
              <a:rPr lang="en-GB" dirty="0">
                <a:solidFill>
                  <a:srgbClr val="118ACC"/>
                </a:solidFill>
                <a:effectLst/>
                <a:latin typeface="Helvetica" pitchFamily="2" charset="0"/>
              </a:rPr>
              <a:t/>
            </a:r>
            <a:br>
              <a:rPr lang="en-GB" dirty="0">
                <a:solidFill>
                  <a:srgbClr val="118ACC"/>
                </a:solidFill>
                <a:effectLst/>
                <a:latin typeface="Helvetica" pitchFamily="2" charset="0"/>
              </a:rPr>
            </a:br>
            <a:endParaRPr lang="en-CA" b="1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3B2AD-504F-44EA-8AF0-46540B3820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2059391"/>
            <a:ext cx="5181600" cy="4351338"/>
          </a:xfrm>
        </p:spPr>
        <p:txBody>
          <a:bodyPr>
            <a:normAutofit/>
          </a:bodyPr>
          <a:lstStyle/>
          <a:p>
            <a:pPr lvl="2">
              <a:buFont typeface="Wingdings" pitchFamily="2" charset="2"/>
              <a:buChar char="Ø"/>
            </a:pPr>
            <a:r>
              <a:rPr lang="en-CA" sz="2400" dirty="0">
                <a:solidFill>
                  <a:srgbClr val="002060"/>
                </a:solidFill>
              </a:rPr>
              <a:t>Safety II Data</a:t>
            </a:r>
          </a:p>
          <a:p>
            <a:pPr lvl="2">
              <a:buFont typeface="Wingdings" pitchFamily="2" charset="2"/>
              <a:buChar char="Ø"/>
            </a:pPr>
            <a:r>
              <a:rPr lang="en-CA" sz="2400" dirty="0">
                <a:solidFill>
                  <a:srgbClr val="002060"/>
                </a:solidFill>
              </a:rPr>
              <a:t>Creative Solutions</a:t>
            </a:r>
          </a:p>
          <a:p>
            <a:pPr lvl="2">
              <a:buFont typeface="Wingdings" pitchFamily="2" charset="2"/>
              <a:buChar char="Ø"/>
            </a:pPr>
            <a:r>
              <a:rPr lang="en-CA" sz="2400" dirty="0">
                <a:solidFill>
                  <a:srgbClr val="002060"/>
                </a:solidFill>
              </a:rPr>
              <a:t>Pro-active Measurements</a:t>
            </a:r>
          </a:p>
          <a:p>
            <a:pPr lvl="2">
              <a:buFont typeface="Wingdings" pitchFamily="2" charset="2"/>
              <a:buChar char="Ø"/>
            </a:pPr>
            <a:r>
              <a:rPr lang="en-CA" sz="2400" dirty="0">
                <a:solidFill>
                  <a:srgbClr val="002060"/>
                </a:solidFill>
              </a:rPr>
              <a:t>Incapacitation &amp; Redundancy</a:t>
            </a:r>
          </a:p>
          <a:p>
            <a:pPr lvl="2">
              <a:buFont typeface="Wingdings" pitchFamily="2" charset="2"/>
              <a:buChar char="Ø"/>
            </a:pPr>
            <a:r>
              <a:rPr lang="en-CA" sz="2400" dirty="0">
                <a:solidFill>
                  <a:srgbClr val="002060"/>
                </a:solidFill>
              </a:rPr>
              <a:t>Redundancy II</a:t>
            </a:r>
          </a:p>
          <a:p>
            <a:pPr lvl="2">
              <a:buFont typeface="Wingdings" pitchFamily="2" charset="2"/>
              <a:buChar char="Ø"/>
            </a:pPr>
            <a:r>
              <a:rPr lang="en-CA" sz="2400" dirty="0">
                <a:solidFill>
                  <a:srgbClr val="002060"/>
                </a:solidFill>
              </a:rPr>
              <a:t>Cyber Security</a:t>
            </a:r>
          </a:p>
          <a:p>
            <a:pPr lvl="2">
              <a:buFont typeface="Wingdings" pitchFamily="2" charset="2"/>
              <a:buChar char="Ø"/>
            </a:pPr>
            <a:r>
              <a:rPr lang="en-CA" sz="2400" dirty="0">
                <a:solidFill>
                  <a:srgbClr val="002060"/>
                </a:solidFill>
              </a:rPr>
              <a:t>Insider Threat(s) / SEC</a:t>
            </a:r>
          </a:p>
          <a:p>
            <a:pPr lvl="2">
              <a:buFont typeface="Wingdings" pitchFamily="2" charset="2"/>
              <a:buChar char="Ø"/>
            </a:pPr>
            <a:r>
              <a:rPr lang="en-CA" sz="2400" dirty="0">
                <a:solidFill>
                  <a:srgbClr val="002060"/>
                </a:solidFill>
              </a:rPr>
              <a:t>Workload / Role of two Pilots</a:t>
            </a:r>
          </a:p>
          <a:p>
            <a:pPr lvl="2">
              <a:buFont typeface="Wingdings" pitchFamily="2" charset="2"/>
              <a:buChar char="Ø"/>
            </a:pPr>
            <a:r>
              <a:rPr lang="en-CA" sz="2400" dirty="0">
                <a:solidFill>
                  <a:srgbClr val="002060"/>
                </a:solidFill>
              </a:rPr>
              <a:t>Crew Resource Management (CRM</a:t>
            </a:r>
            <a:r>
              <a:rPr lang="en-CA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6BDA32-1769-6FB4-3952-81A23BF645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09130" y="2059391"/>
            <a:ext cx="5544669" cy="4351338"/>
          </a:xfrm>
        </p:spPr>
        <p:txBody>
          <a:bodyPr>
            <a:normAutofit/>
          </a:bodyPr>
          <a:lstStyle/>
          <a:p>
            <a:pPr lvl="2">
              <a:buFont typeface="Wingdings" pitchFamily="2" charset="2"/>
              <a:buChar char="Ø"/>
            </a:pPr>
            <a:r>
              <a:rPr lang="en-CA" sz="2400" dirty="0">
                <a:solidFill>
                  <a:srgbClr val="002060"/>
                </a:solidFill>
              </a:rPr>
              <a:t>Pilot at Ground Station</a:t>
            </a:r>
          </a:p>
          <a:p>
            <a:pPr lvl="2">
              <a:buFont typeface="Wingdings" pitchFamily="2" charset="2"/>
              <a:buChar char="Ø"/>
            </a:pPr>
            <a:r>
              <a:rPr lang="en-CA" sz="2400" dirty="0">
                <a:solidFill>
                  <a:srgbClr val="002060"/>
                </a:solidFill>
              </a:rPr>
              <a:t>Procedures</a:t>
            </a:r>
          </a:p>
          <a:p>
            <a:pPr lvl="2">
              <a:buFont typeface="Wingdings" pitchFamily="2" charset="2"/>
              <a:buChar char="Ø"/>
            </a:pPr>
            <a:r>
              <a:rPr lang="en-CA" sz="2400" dirty="0">
                <a:solidFill>
                  <a:srgbClr val="002060"/>
                </a:solidFill>
              </a:rPr>
              <a:t>Training</a:t>
            </a:r>
          </a:p>
          <a:p>
            <a:pPr lvl="2">
              <a:buFont typeface="Wingdings" pitchFamily="2" charset="2"/>
              <a:buChar char="Ø"/>
            </a:pPr>
            <a:r>
              <a:rPr lang="en-CA" sz="2400" dirty="0">
                <a:solidFill>
                  <a:srgbClr val="002060"/>
                </a:solidFill>
              </a:rPr>
              <a:t>Physiological Limitations and Workload</a:t>
            </a:r>
          </a:p>
          <a:p>
            <a:pPr lvl="2">
              <a:buFont typeface="Wingdings" pitchFamily="2" charset="2"/>
              <a:buChar char="Ø"/>
            </a:pPr>
            <a:r>
              <a:rPr lang="en-CA" sz="2400" dirty="0">
                <a:solidFill>
                  <a:srgbClr val="002060"/>
                </a:solidFill>
              </a:rPr>
              <a:t>Fatigue</a:t>
            </a:r>
          </a:p>
          <a:p>
            <a:pPr lvl="2">
              <a:buFont typeface="Wingdings" pitchFamily="2" charset="2"/>
              <a:buChar char="Ø"/>
            </a:pPr>
            <a:r>
              <a:rPr lang="en-CA" sz="2400" dirty="0">
                <a:solidFill>
                  <a:srgbClr val="002060"/>
                </a:solidFill>
              </a:rPr>
              <a:t>”Wake-up time”</a:t>
            </a:r>
          </a:p>
          <a:p>
            <a:pPr lvl="2">
              <a:buFont typeface="Wingdings" pitchFamily="2" charset="2"/>
              <a:buChar char="Ø"/>
            </a:pPr>
            <a:r>
              <a:rPr lang="en-CA" sz="2400" dirty="0">
                <a:solidFill>
                  <a:srgbClr val="002060"/>
                </a:solidFill>
              </a:rPr>
              <a:t>Competency path for Command</a:t>
            </a:r>
          </a:p>
          <a:p>
            <a:pPr lvl="2">
              <a:buFont typeface="Wingdings" pitchFamily="2" charset="2"/>
              <a:buChar char="Ø"/>
            </a:pPr>
            <a:r>
              <a:rPr lang="en-CA" sz="2400" dirty="0">
                <a:solidFill>
                  <a:srgbClr val="002060"/>
                </a:solidFill>
              </a:rPr>
              <a:t>Interaction with Air Traffic Management, Technology and UAS Development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968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BC3A0-5EE5-48E1-A020-A7405A0A2C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0729" y="494430"/>
            <a:ext cx="7985125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Aptos" panose="020B0004020202020204" pitchFamily="34" charset="0"/>
              </a:rPr>
              <a:t>Security </a:t>
            </a:r>
          </a:p>
        </p:txBody>
      </p:sp>
      <p:pic>
        <p:nvPicPr>
          <p:cNvPr id="5" name="Content Placeholder 4" descr="A satellite in space with a globe and text&#10;&#10;Description automatically generated with medium confidence">
            <a:extLst>
              <a:ext uri="{FF2B5EF4-FFF2-40B4-BE49-F238E27FC236}">
                <a16:creationId xmlns:a16="http://schemas.microsoft.com/office/drawing/2014/main" id="{1D3E733B-570D-0660-B769-4A8CB1F1D8C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93" y="2139865"/>
            <a:ext cx="4681538" cy="4095750"/>
          </a:xfrm>
          <a:prstGeom prst="rect">
            <a:avLst/>
          </a:prstGeom>
        </p:spPr>
      </p:pic>
      <p:pic>
        <p:nvPicPr>
          <p:cNvPr id="7" name="Picture 6" descr="A graph and chart with arrows&#10;&#10;Description automatically generated with medium confidence">
            <a:extLst>
              <a:ext uri="{FF2B5EF4-FFF2-40B4-BE49-F238E27FC236}">
                <a16:creationId xmlns:a16="http://schemas.microsoft.com/office/drawing/2014/main" id="{60FB6D40-36F7-E4A9-1931-80CC7797518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573" y="2662796"/>
            <a:ext cx="5596128" cy="304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2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2BC3A0-5EE5-48E1-A020-A7405A0A2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060" y="132857"/>
            <a:ext cx="4368602" cy="74977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Aptos" panose="020B0004020202020204"/>
              </a:rPr>
              <a:t>Conclusions</a:t>
            </a: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3D0DA9D-DFBF-C534-CF1B-CD072D905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0474" y="930758"/>
            <a:ext cx="5490651" cy="5661771"/>
          </a:xfrm>
        </p:spPr>
        <p:txBody>
          <a:bodyPr>
            <a:normAutofit/>
          </a:bodyPr>
          <a:lstStyle/>
          <a:p>
            <a:pPr lvl="1">
              <a:lnSpc>
                <a:spcPct val="115000"/>
              </a:lnSpc>
              <a:spcAft>
                <a:spcPts val="1000"/>
              </a:spcAft>
            </a:pPr>
            <a:r>
              <a:rPr lang="en-US" b="1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AI/ML NOT a substitute for pilots</a:t>
            </a:r>
            <a:endParaRPr lang="en-GB" kern="100" dirty="0">
              <a:solidFill>
                <a:srgbClr val="00206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15000"/>
              </a:lnSpc>
              <a:spcAft>
                <a:spcPts val="1000"/>
              </a:spcAft>
            </a:pPr>
            <a:r>
              <a:rPr lang="en-US" b="1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“One means none” </a:t>
            </a:r>
            <a:endParaRPr lang="en-GB" kern="100" dirty="0">
              <a:solidFill>
                <a:srgbClr val="00206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15000"/>
              </a:lnSpc>
              <a:spcAft>
                <a:spcPts val="1000"/>
              </a:spcAft>
            </a:pPr>
            <a:r>
              <a:rPr lang="en-US" b="1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AI/ML ultimately still a “tool”</a:t>
            </a:r>
          </a:p>
          <a:p>
            <a:pPr lvl="1">
              <a:lnSpc>
                <a:spcPct val="115000"/>
              </a:lnSpc>
              <a:spcAft>
                <a:spcPts val="1000"/>
              </a:spcAft>
            </a:pPr>
            <a:endParaRPr lang="en-US" b="1" kern="100" dirty="0">
              <a:solidFill>
                <a:srgbClr val="002060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b="1" u="sng" kern="100" dirty="0">
                <a:solidFill>
                  <a:srgbClr val="00206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Better use of Resources</a:t>
            </a:r>
            <a:r>
              <a:rPr lang="en-US" b="1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lvl="1">
              <a:lnSpc>
                <a:spcPct val="115000"/>
              </a:lnSpc>
              <a:spcAft>
                <a:spcPts val="1000"/>
              </a:spcAft>
            </a:pPr>
            <a:r>
              <a:rPr lang="en-US" b="1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Airspace Infrastructure</a:t>
            </a:r>
          </a:p>
          <a:p>
            <a:pPr lvl="1">
              <a:lnSpc>
                <a:spcPct val="115000"/>
              </a:lnSpc>
              <a:spcAft>
                <a:spcPts val="1000"/>
              </a:spcAft>
            </a:pPr>
            <a:r>
              <a:rPr lang="en-US" b="1" kern="100" dirty="0">
                <a:solidFill>
                  <a:srgbClr val="00206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Sustainable forms of Propulsion</a:t>
            </a:r>
          </a:p>
          <a:p>
            <a:pPr lvl="1">
              <a:lnSpc>
                <a:spcPct val="115000"/>
              </a:lnSpc>
              <a:spcAft>
                <a:spcPts val="1000"/>
              </a:spcAft>
            </a:pPr>
            <a:r>
              <a:rPr lang="en-US" b="1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Enhanced Safety</a:t>
            </a:r>
          </a:p>
          <a:p>
            <a:pPr lvl="1">
              <a:lnSpc>
                <a:spcPct val="115000"/>
              </a:lnSpc>
              <a:spcAft>
                <a:spcPts val="1000"/>
              </a:spcAft>
            </a:pPr>
            <a:r>
              <a:rPr lang="en-US" b="1" kern="100" dirty="0">
                <a:solidFill>
                  <a:srgbClr val="00206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Reduced Environmental footprint</a:t>
            </a:r>
            <a:endParaRPr lang="en-US" b="1" kern="100" dirty="0">
              <a:solidFill>
                <a:srgbClr val="00206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7" name="Content Placeholder 6" descr="Men in the cockpit of an airplane&#10;&#10;Description automatically generated">
            <a:extLst>
              <a:ext uri="{FF2B5EF4-FFF2-40B4-BE49-F238E27FC236}">
                <a16:creationId xmlns:a16="http://schemas.microsoft.com/office/drawing/2014/main" id="{3BF430C2-6218-1FE7-049E-B091FD46F3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5" r="1788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3559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218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BC3A0-5EE5-48E1-A020-A7405A0A2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2313"/>
            <a:ext cx="7772400" cy="1325563"/>
          </a:xfrm>
        </p:spPr>
        <p:txBody>
          <a:bodyPr>
            <a:normAutofit/>
          </a:bodyPr>
          <a:lstStyle/>
          <a:p>
            <a:r>
              <a:rPr lang="en-CA" sz="3600" b="1" dirty="0">
                <a:solidFill>
                  <a:srgbClr val="002060"/>
                </a:solidFill>
                <a:latin typeface="Aptos" panose="020B0004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Speaker Bio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3B2AD-504F-44EA-8AF0-46540B382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9836"/>
            <a:ext cx="10515600" cy="46819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2400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Cpt Stelios Iacovou, MBA</a:t>
            </a:r>
          </a:p>
          <a:p>
            <a:pPr marL="0" indent="0">
              <a:buNone/>
            </a:pPr>
            <a:endParaRPr lang="en-GB" sz="2400" kern="100" dirty="0">
              <a:solidFill>
                <a:srgbClr val="00206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en-GB" sz="2400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Active </a:t>
            </a:r>
            <a:r>
              <a:rPr lang="en-GB" sz="2400" kern="100" dirty="0">
                <a:solidFill>
                  <a:srgbClr val="00206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Pilot</a:t>
            </a:r>
            <a:r>
              <a:rPr lang="en-GB" sz="2400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since 1996</a:t>
            </a:r>
          </a:p>
          <a:p>
            <a:pPr lvl="0">
              <a:buFont typeface="Wingdings" pitchFamily="2" charset="2"/>
              <a:buChar char="Ø"/>
            </a:pPr>
            <a:r>
              <a:rPr lang="en-GB" sz="2400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Commercial Pilot since 2002 (A320 / B777 / B787)</a:t>
            </a:r>
          </a:p>
          <a:p>
            <a:pPr lvl="0">
              <a:buFont typeface="Wingdings" pitchFamily="2" charset="2"/>
              <a:buChar char="Ø"/>
            </a:pPr>
            <a:r>
              <a:rPr lang="en-GB" sz="2400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Other Roles: Pilot Trainer (CRMI / LTC / CARM / TRI)</a:t>
            </a:r>
          </a:p>
          <a:p>
            <a:pPr marL="1143000" indent="0">
              <a:buNone/>
            </a:pPr>
            <a:r>
              <a:rPr lang="en-GB" sz="2400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Flight Operations Cou</a:t>
            </a:r>
            <a:r>
              <a:rPr lang="en-GB" sz="2400" kern="100" dirty="0">
                <a:solidFill>
                  <a:srgbClr val="00206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ntry </a:t>
            </a:r>
            <a:r>
              <a:rPr lang="en-GB" sz="2400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Manager</a:t>
            </a:r>
          </a:p>
          <a:p>
            <a:pPr lvl="0">
              <a:buFont typeface="Wingdings" pitchFamily="2" charset="2"/>
              <a:buChar char="Ø"/>
            </a:pPr>
            <a:r>
              <a:rPr lang="en-GB" sz="2400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IFALPA Director Cyprus since 2011</a:t>
            </a:r>
          </a:p>
          <a:p>
            <a:pPr lvl="2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74626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BC3A0-5EE5-48E1-A020-A7405A0A2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7080"/>
            <a:ext cx="7772400" cy="1409700"/>
          </a:xfrm>
        </p:spPr>
        <p:txBody>
          <a:bodyPr>
            <a:normAutofit fontScale="90000"/>
          </a:bodyPr>
          <a:lstStyle/>
          <a:p>
            <a:r>
              <a:rPr lang="en-GB" sz="4000" b="1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International Federation of Air Line Pilots’ Associations – IFALPA</a:t>
            </a:r>
            <a:r>
              <a:rPr lang="en-GB" sz="1800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/>
            </a:r>
            <a:br>
              <a:rPr lang="en-GB" sz="1800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CA" b="1" dirty="0">
              <a:solidFill>
                <a:srgbClr val="002060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3B2AD-504F-44EA-8AF0-46540B382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4971"/>
            <a:ext cx="10515600" cy="46819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u="none" strike="noStrike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en-GB" sz="2400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Founded in </a:t>
            </a:r>
            <a:r>
              <a:rPr lang="en-GB" sz="2400" b="1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April 1948</a:t>
            </a:r>
            <a:r>
              <a:rPr lang="en-GB" sz="2400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by thirteen Member Associations to provide a formal means for pilots to interact with ICAO and other industry stakeholders</a:t>
            </a:r>
          </a:p>
          <a:p>
            <a:pPr lvl="0">
              <a:buFont typeface="Wingdings" pitchFamily="2" charset="2"/>
              <a:buChar char="Ø"/>
            </a:pPr>
            <a:r>
              <a:rPr lang="en-GB" sz="2400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</a:t>
            </a:r>
            <a:r>
              <a:rPr lang="en-GB" sz="2400" b="1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GLOBAL VOICE of Pilots</a:t>
            </a:r>
            <a:endParaRPr lang="en-GB" sz="2400" kern="100" dirty="0">
              <a:solidFill>
                <a:srgbClr val="00206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en-GB" sz="2400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International </a:t>
            </a:r>
            <a:r>
              <a:rPr lang="en-GB" sz="2400" b="1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non-profit Organization</a:t>
            </a:r>
            <a:endParaRPr lang="en-GB" sz="2400" kern="100" dirty="0">
              <a:solidFill>
                <a:srgbClr val="00206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en-GB" sz="2400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Represents </a:t>
            </a:r>
            <a:r>
              <a:rPr lang="en-GB" sz="2400" b="1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120,000 pilots</a:t>
            </a:r>
            <a:r>
              <a:rPr lang="en-GB" sz="2400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in </a:t>
            </a:r>
            <a:r>
              <a:rPr lang="en-GB" sz="2400" b="1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70 countries</a:t>
            </a:r>
            <a:endParaRPr lang="en-GB" sz="2400" kern="100" dirty="0">
              <a:solidFill>
                <a:srgbClr val="00206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en-GB" sz="2400" u="sng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Mission</a:t>
            </a:r>
            <a:r>
              <a:rPr lang="en-GB" sz="2400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en-GB" sz="2400" b="1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Promote the Highest </a:t>
            </a:r>
            <a:r>
              <a:rPr lang="en-GB" sz="2400" b="1" kern="100" dirty="0">
                <a:solidFill>
                  <a:srgbClr val="00206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</a:t>
            </a:r>
            <a:r>
              <a:rPr lang="en-GB" sz="2400" b="1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evel of Aviation Safety worldwide</a:t>
            </a:r>
            <a:endParaRPr lang="en-GB" sz="2400" kern="100" dirty="0">
              <a:solidFill>
                <a:srgbClr val="00206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en-GB" sz="2400" b="1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Global advocate of the piloting profession</a:t>
            </a:r>
            <a:endParaRPr lang="en-GB" sz="2400" kern="100" dirty="0">
              <a:solidFill>
                <a:srgbClr val="00206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en-GB" sz="2400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Headquarters in Montreal, Canada</a:t>
            </a:r>
          </a:p>
          <a:p>
            <a:pPr>
              <a:buFont typeface="Wingdings" pitchFamily="2" charset="2"/>
              <a:buChar char="Ø"/>
            </a:pPr>
            <a:endParaRPr lang="en-GB" sz="1800" kern="100" dirty="0">
              <a:solidFill>
                <a:srgbClr val="00206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2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92672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BC3A0-5EE5-48E1-A020-A7405A0A2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17" y="747140"/>
            <a:ext cx="7772400" cy="1325563"/>
          </a:xfrm>
        </p:spPr>
        <p:txBody>
          <a:bodyPr>
            <a:normAutofit/>
          </a:bodyPr>
          <a:lstStyle/>
          <a:p>
            <a:r>
              <a:rPr lang="en-GB" sz="3600" b="1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 IFALPA Standing Committees</a:t>
            </a:r>
            <a:endParaRPr lang="en-CA" sz="3600" b="1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3B2AD-504F-44EA-8AF0-46540B3820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6400" y="2676525"/>
            <a:ext cx="5613400" cy="4351338"/>
          </a:xfrm>
        </p:spPr>
        <p:txBody>
          <a:bodyPr>
            <a:normAutofit/>
          </a:bodyPr>
          <a:lstStyle/>
          <a:p>
            <a:pPr lvl="0">
              <a:lnSpc>
                <a:spcPct val="110000"/>
              </a:lnSpc>
            </a:pPr>
            <a:r>
              <a:rPr lang="en-GB" sz="2300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Accident Analysis &amp; </a:t>
            </a:r>
            <a:r>
              <a:rPr lang="en-GB" sz="2300" b="1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Prevention </a:t>
            </a:r>
            <a:r>
              <a:rPr lang="en-GB" sz="2300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(AAP)</a:t>
            </a:r>
          </a:p>
          <a:p>
            <a:pPr lvl="0">
              <a:lnSpc>
                <a:spcPct val="110000"/>
              </a:lnSpc>
            </a:pPr>
            <a:r>
              <a:rPr lang="en-GB" sz="2300" b="1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Aircraft Design and Operation (ADO)</a:t>
            </a:r>
            <a:endParaRPr lang="en-GB" sz="2300" kern="100" dirty="0">
              <a:solidFill>
                <a:srgbClr val="00206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0000"/>
              </a:lnSpc>
            </a:pPr>
            <a:r>
              <a:rPr lang="en-GB" sz="2300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Aerodrome &amp; Ground Environment (AGE)</a:t>
            </a:r>
          </a:p>
          <a:p>
            <a:pPr lvl="0">
              <a:lnSpc>
                <a:spcPct val="110000"/>
              </a:lnSpc>
            </a:pPr>
            <a:r>
              <a:rPr lang="en-GB" sz="2300" b="1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Air Traffic Services (ATS)</a:t>
            </a:r>
            <a:endParaRPr lang="en-GB" sz="2300" kern="100" dirty="0">
              <a:solidFill>
                <a:srgbClr val="00206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0000"/>
              </a:lnSpc>
            </a:pPr>
            <a:r>
              <a:rPr lang="en-GB" sz="2300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Dangerous Goods (DG)</a:t>
            </a:r>
          </a:p>
          <a:p>
            <a:pPr lvl="0">
              <a:lnSpc>
                <a:spcPct val="110000"/>
              </a:lnSpc>
            </a:pP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3E6A7-1909-E01B-5CE9-31ED343654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92800" y="2638425"/>
            <a:ext cx="6096000" cy="4351338"/>
          </a:xfrm>
        </p:spPr>
        <p:txBody>
          <a:bodyPr>
            <a:normAutofit/>
          </a:bodyPr>
          <a:lstStyle/>
          <a:p>
            <a:pPr lvl="0">
              <a:lnSpc>
                <a:spcPct val="110000"/>
              </a:lnSpc>
            </a:pPr>
            <a:r>
              <a:rPr lang="en-GB" sz="2300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Helicopter (HEL)</a:t>
            </a:r>
          </a:p>
          <a:p>
            <a:pPr lvl="0">
              <a:lnSpc>
                <a:spcPct val="110000"/>
              </a:lnSpc>
            </a:pPr>
            <a:r>
              <a:rPr lang="en-GB" sz="2300" b="1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Human Performance (HYPER)</a:t>
            </a:r>
            <a:endParaRPr lang="en-GB" sz="2300" kern="100" dirty="0">
              <a:solidFill>
                <a:srgbClr val="00206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0000"/>
              </a:lnSpc>
            </a:pPr>
            <a:r>
              <a:rPr lang="en-GB" sz="2300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Legal (LEG)</a:t>
            </a:r>
          </a:p>
          <a:p>
            <a:pPr lvl="0">
              <a:lnSpc>
                <a:spcPct val="110000"/>
              </a:lnSpc>
            </a:pPr>
            <a:r>
              <a:rPr lang="en-GB" sz="2300" b="1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Professional &amp; Government Affairs (PGA)</a:t>
            </a:r>
            <a:endParaRPr lang="en-GB" sz="2300" kern="100" dirty="0">
              <a:solidFill>
                <a:srgbClr val="002060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0000"/>
              </a:lnSpc>
            </a:pPr>
            <a:r>
              <a:rPr lang="en-GB" sz="2300" b="1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Security (SEC)</a:t>
            </a:r>
            <a:r>
              <a:rPr lang="en-GB" sz="2300" dirty="0">
                <a:solidFill>
                  <a:srgbClr val="002060"/>
                </a:solidFill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6370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BC3A0-5EE5-48E1-A020-A7405A0A2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3082"/>
            <a:ext cx="7772400" cy="1325563"/>
          </a:xfrm>
        </p:spPr>
        <p:txBody>
          <a:bodyPr>
            <a:normAutofit/>
          </a:bodyPr>
          <a:lstStyle/>
          <a:p>
            <a:r>
              <a:rPr lang="en-CA" sz="3600" b="1" dirty="0">
                <a:solidFill>
                  <a:srgbClr val="002060"/>
                </a:solidFill>
                <a:latin typeface="Aptos" panose="020B0004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3B2AD-504F-44EA-8AF0-46540B382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4971"/>
            <a:ext cx="10515600" cy="4681992"/>
          </a:xfrm>
        </p:spPr>
        <p:txBody>
          <a:bodyPr>
            <a:normAutofit fontScale="85000" lnSpcReduction="20000"/>
          </a:bodyPr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None/>
            </a:pPr>
            <a:endParaRPr lang="en-US" sz="1800" kern="100" dirty="0">
              <a:solidFill>
                <a:srgbClr val="00206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en-US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Civil Aviation today is a complex System of Systems</a:t>
            </a:r>
            <a:endParaRPr lang="en-GB" kern="100" dirty="0">
              <a:solidFill>
                <a:srgbClr val="00206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en-US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Flight crew are highly involved in this “System” and not just in the actual “act of flying the aircraft”. Instead, they are involved in many other processes surrounding Flight Operations</a:t>
            </a:r>
            <a:endParaRPr lang="en-GB" kern="100" dirty="0">
              <a:solidFill>
                <a:srgbClr val="00206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en-US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High Degree of Automation already exists </a:t>
            </a:r>
            <a:endParaRPr lang="en-GB" kern="100" dirty="0">
              <a:solidFill>
                <a:srgbClr val="00206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en-US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Automation Dependency / Overreliance has been identified as potential safety issue – how </a:t>
            </a:r>
            <a:r>
              <a:rPr lang="en-US" kern="100" dirty="0">
                <a:solidFill>
                  <a:srgbClr val="00206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 we </a:t>
            </a:r>
            <a:r>
              <a:rPr lang="en-US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deal with this is challenge?</a:t>
            </a:r>
          </a:p>
          <a:p>
            <a:pPr marL="457200" lvl="1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ICAO Personnel Training and Licensing Panel is, among other areas, dealing with         	this issue through its “Automation Dependency Subgroup” (IFALPA is involved)</a:t>
            </a:r>
            <a:endParaRPr lang="en-GB" kern="100" dirty="0">
              <a:solidFill>
                <a:srgbClr val="00206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2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182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BC3A0-5EE5-48E1-A020-A7405A0A2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772400" cy="1325563"/>
          </a:xfrm>
        </p:spPr>
        <p:txBody>
          <a:bodyPr>
            <a:normAutofit/>
          </a:bodyPr>
          <a:lstStyle/>
          <a:p>
            <a:r>
              <a:rPr lang="en-CA" sz="3600" b="1" dirty="0">
                <a:solidFill>
                  <a:srgbClr val="002060"/>
                </a:solidFill>
                <a:latin typeface="Aptos" panose="020B0004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Definitions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3B2AD-504F-44EA-8AF0-46540B382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6713"/>
            <a:ext cx="10515600" cy="4681992"/>
          </a:xfrm>
        </p:spPr>
        <p:txBody>
          <a:bodyPr>
            <a:no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en-US" sz="2200" u="sng" kern="1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200" u="sng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is Artificial Intelligence (A.I.)?</a:t>
            </a:r>
            <a:endParaRPr lang="en-GB" sz="2200" kern="100" dirty="0">
              <a:solidFill>
                <a:srgbClr val="00206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GB" sz="2200" i="1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Artificial Intelligence (AI) is generally considered to be a discipline of computer science that is aimed at developing machines and systems that can carry out tasks considered to require human intelligence.</a:t>
            </a:r>
            <a:endParaRPr lang="en-GB" sz="2200" kern="100" dirty="0">
              <a:solidFill>
                <a:srgbClr val="00206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GB" sz="2200" u="sng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What is Machine Learning (M.L.)?</a:t>
            </a:r>
            <a:endParaRPr lang="en-GB" sz="2200" kern="100" dirty="0">
              <a:solidFill>
                <a:srgbClr val="00206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GB" sz="2200" i="1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Machine learning (ML) is defined as a discipline of artificial intelligence (AI) that provides machines the ability to automatically learn from data and past experiences to identify patterns and make predictions with minimal human intervention.</a:t>
            </a:r>
            <a:endParaRPr lang="en-GB" sz="2200" kern="100" dirty="0">
              <a:solidFill>
                <a:srgbClr val="00206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2"/>
            <a:endParaRPr lang="en-CA" sz="2200" dirty="0"/>
          </a:p>
        </p:txBody>
      </p:sp>
    </p:spTree>
    <p:extLst>
      <p:ext uri="{BB962C8B-B14F-4D97-AF65-F5344CB8AC3E}">
        <p14:creationId xmlns:p14="http://schemas.microsoft.com/office/powerpoint/2010/main" val="128578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A8749-5B0E-F110-8AD7-57843C171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b="1" dirty="0">
                <a:solidFill>
                  <a:srgbClr val="002060"/>
                </a:solidFill>
                <a:latin typeface="Aptos" panose="020B0004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Definitions (2)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8C05B-1CDB-961C-6798-C0823D6B4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1458"/>
            <a:ext cx="10515600" cy="482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u="sng" dirty="0">
                <a:solidFill>
                  <a:srgbClr val="002060"/>
                </a:solidFill>
                <a:latin typeface="Aptos" panose="020B0004020202020204" pitchFamily="34" charset="0"/>
              </a:rPr>
              <a:t>What is Automation?</a:t>
            </a:r>
          </a:p>
          <a:p>
            <a:pPr marL="0" indent="0">
              <a:buNone/>
            </a:pPr>
            <a:r>
              <a:rPr lang="en-GB" sz="2000" b="0" i="0" u="none" strike="noStrike" dirty="0">
                <a:solidFill>
                  <a:srgbClr val="002060"/>
                </a:solidFill>
                <a:effectLst/>
                <a:latin typeface="Aptos" panose="020B0004020202020204" pitchFamily="34" charset="0"/>
              </a:rPr>
              <a:t>Automation is the independent accomplishment of a function by a device or system that was formerly carried out by a human.</a:t>
            </a:r>
          </a:p>
          <a:p>
            <a:pPr marL="0" indent="0">
              <a:buNone/>
            </a:pPr>
            <a:r>
              <a:rPr lang="en-GB" sz="2000" u="sng" dirty="0">
                <a:solidFill>
                  <a:srgbClr val="002060"/>
                </a:solidFill>
                <a:latin typeface="Aptos" panose="020B0004020202020204" pitchFamily="34" charset="0"/>
              </a:rPr>
              <a:t>What is Control Automation?</a:t>
            </a:r>
            <a:endParaRPr lang="en-US" sz="2000" u="sng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002060"/>
                </a:solidFill>
                <a:effectLst/>
                <a:latin typeface="Aptos" panose="020B0004020202020204" pitchFamily="34" charset="0"/>
              </a:rPr>
              <a:t>Control Automation is when an automated system executes actions or control tasks with some level of autonomy.</a:t>
            </a:r>
            <a:endParaRPr lang="en-GB" sz="20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GB" sz="2000" u="sng" dirty="0">
                <a:solidFill>
                  <a:srgbClr val="002060"/>
                </a:solidFill>
                <a:effectLst/>
                <a:latin typeface="Aptos" panose="020B0004020202020204" pitchFamily="34" charset="0"/>
              </a:rPr>
              <a:t>What is Information Automation?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02060"/>
                </a:solidFill>
                <a:effectLst/>
                <a:latin typeface="Aptos" panose="020B0004020202020204" pitchFamily="34" charset="0"/>
              </a:rPr>
              <a:t>Information automation includes information acquisition and integration. This type of automation would include filtering, distributing or transforming data, providing confidence estimates and integrity checks, and enabling user requests.</a:t>
            </a:r>
            <a:endParaRPr lang="en-GB" sz="20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000" u="sng" dirty="0">
                <a:solidFill>
                  <a:srgbClr val="002060"/>
                </a:solidFill>
                <a:latin typeface="Aptos" panose="020B0004020202020204" pitchFamily="34" charset="0"/>
              </a:rPr>
              <a:t>What is Autonomy?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2060"/>
                </a:solidFill>
                <a:latin typeface="Aptos" panose="020B0004020202020204" pitchFamily="34" charset="0"/>
              </a:rPr>
              <a:t>Autonomy is</a:t>
            </a:r>
            <a:r>
              <a:rPr lang="en-GB" sz="2000" b="0" i="0" u="none" strike="noStrike" dirty="0">
                <a:solidFill>
                  <a:srgbClr val="002060"/>
                </a:solidFill>
                <a:effectLst/>
                <a:latin typeface="Aptos" panose="020B0004020202020204" pitchFamily="34" charset="0"/>
              </a:rPr>
              <a:t> increased aircraft automation (whether the aircraft is piloted or not), with various levels of situational decision-making made by the aircraft systems.</a:t>
            </a:r>
            <a:endParaRPr lang="en-US" sz="20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42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3B2AD-504F-44EA-8AF0-46540B382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749" y="1666368"/>
            <a:ext cx="6136549" cy="4306824"/>
          </a:xfrm>
        </p:spPr>
        <p:txBody>
          <a:bodyPr>
            <a:normAutofit/>
          </a:bodyPr>
          <a:lstStyle/>
          <a:p>
            <a:pPr marL="0" indent="0">
              <a:spcBef>
                <a:spcPts val="800"/>
              </a:spcBef>
              <a:spcAft>
                <a:spcPts val="2250"/>
              </a:spcAft>
              <a:buNone/>
            </a:pPr>
            <a:endParaRPr lang="en-GB" sz="1800" b="1" kern="100" dirty="0">
              <a:solidFill>
                <a:srgbClr val="000000"/>
              </a:solidFill>
              <a:latin typeface="Aptos" panose="020B0004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2400" u="sng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Flight Operations example:</a:t>
            </a:r>
            <a:endParaRPr lang="en-GB" sz="2400" u="sng" kern="100" dirty="0">
              <a:solidFill>
                <a:srgbClr val="002060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2400" kern="100" dirty="0">
              <a:solidFill>
                <a:srgbClr val="00206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0215" indent="0" algn="just">
              <a:buNone/>
            </a:pPr>
            <a:r>
              <a:rPr lang="en-GB" sz="2400" i="1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“Artificial intelligence may assist the crew by advising on </a:t>
            </a:r>
            <a:r>
              <a:rPr lang="en-GB" sz="2400" b="1" i="1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routine</a:t>
            </a:r>
            <a:r>
              <a:rPr lang="en-GB" sz="2400" i="1" kern="100" dirty="0"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Open Sans" panose="020B0606030504020204" pitchFamily="34" charset="0"/>
              </a:rPr>
              <a:t> tasks to enhance the operational efficiency of the flight. It can predict issues like turbulence and icing conditions and help the pilots in decision making when faced with a conflict.”</a:t>
            </a:r>
            <a:endParaRPr lang="en-GB" sz="2400" kern="100" dirty="0">
              <a:solidFill>
                <a:srgbClr val="00206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2"/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A6765F-D41B-46BC-81E2-4D8F1BA0A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944" y="2225470"/>
            <a:ext cx="4960307" cy="33920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9D5245-31B2-4FAF-A1D2-BFD1EC275898}"/>
              </a:ext>
            </a:extLst>
          </p:cNvPr>
          <p:cNvSpPr txBox="1"/>
          <p:nvPr/>
        </p:nvSpPr>
        <p:spPr>
          <a:xfrm>
            <a:off x="162838" y="652338"/>
            <a:ext cx="8467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kern="100" dirty="0">
                <a:solidFill>
                  <a:srgbClr val="002060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EASA Statement on How can Artificial Intelligence (AI) applications bring benefits to aviation?</a:t>
            </a:r>
            <a:endParaRPr lang="en-GB" sz="2800" b="1" kern="100" dirty="0">
              <a:solidFill>
                <a:srgbClr val="002060"/>
              </a:solidFill>
              <a:latin typeface="Aptos Display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87420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681DE7-C7BF-878C-33E3-56DC59A1D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88835"/>
            <a:ext cx="4368602" cy="2060457"/>
          </a:xfrm>
        </p:spPr>
        <p:txBody>
          <a:bodyPr anchor="b">
            <a:no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ptos" panose="020B0004020202020204" pitchFamily="34" charset="0"/>
              </a:rPr>
              <a:t>The Human and the concepts of Extended Minimum Crew Operations (eMCO) and Single Pilot Operations (SiPO)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A silhouette of two people&#10;&#10;Description automatically generated">
            <a:extLst>
              <a:ext uri="{FF2B5EF4-FFF2-40B4-BE49-F238E27FC236}">
                <a16:creationId xmlns:a16="http://schemas.microsoft.com/office/drawing/2014/main" id="{8730E6FC-A2FB-840F-BF08-622556C09D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53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625492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2">
      <a:dk1>
        <a:srgbClr val="44546A"/>
      </a:dk1>
      <a:lt1>
        <a:sysClr val="window" lastClr="FFFFFF"/>
      </a:lt1>
      <a:dk2>
        <a:srgbClr val="44546A"/>
      </a:dk2>
      <a:lt2>
        <a:srgbClr val="E7E6E6"/>
      </a:lt2>
      <a:accent1>
        <a:srgbClr val="004E98"/>
      </a:accent1>
      <a:accent2>
        <a:srgbClr val="8EAADB"/>
      </a:accent2>
      <a:accent3>
        <a:srgbClr val="A5A5A5"/>
      </a:accent3>
      <a:accent4>
        <a:srgbClr val="323F4F"/>
      </a:accent4>
      <a:accent5>
        <a:srgbClr val="5B9BD5"/>
      </a:accent5>
      <a:accent6>
        <a:srgbClr val="2E75B5"/>
      </a:accent6>
      <a:hlink>
        <a:srgbClr val="0563C1"/>
      </a:hlink>
      <a:folHlink>
        <a:srgbClr val="D0CEC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B66A6ADB392D41B1E60A6E0008D690" ma:contentTypeVersion="13" ma:contentTypeDescription="Create a new document." ma:contentTypeScope="" ma:versionID="6f1a33ae779716b905b73d0777f30811">
  <xsd:schema xmlns:xsd="http://www.w3.org/2001/XMLSchema" xmlns:xs="http://www.w3.org/2001/XMLSchema" xmlns:p="http://schemas.microsoft.com/office/2006/metadata/properties" xmlns:ns2="81ec64e3-72e5-4b5e-8152-119c365cedcc" xmlns:ns3="9dce992d-bb5e-401b-9814-3c88a71187b6" targetNamespace="http://schemas.microsoft.com/office/2006/metadata/properties" ma:root="true" ma:fieldsID="0ff13da6bdca7c7db8f4c397c8928d68" ns2:_="" ns3:_="">
    <xsd:import namespace="81ec64e3-72e5-4b5e-8152-119c365cedcc"/>
    <xsd:import namespace="9dce992d-bb5e-401b-9814-3c88a71187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ec64e3-72e5-4b5e-8152-119c365ced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ce992d-bb5e-401b-9814-3c88a71187b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C7F7591-4AA7-49B3-9AC1-0A61ECBAD1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ec64e3-72e5-4b5e-8152-119c365cedcc"/>
    <ds:schemaRef ds:uri="9dce992d-bb5e-401b-9814-3c88a71187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659CB1-CDFE-4926-95CC-B5DD6D6068A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6023BE8-8F35-492D-BBBC-FCE76848FEF4}">
  <ds:schemaRefs>
    <ds:schemaRef ds:uri="http://schemas.microsoft.com/office/infopath/2007/PartnerControls"/>
    <ds:schemaRef ds:uri="http://purl.org/dc/dcmitype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81ec64e3-72e5-4b5e-8152-119c365cedcc"/>
    <ds:schemaRef ds:uri="http://schemas.microsoft.com/office/2006/documentManagement/types"/>
    <ds:schemaRef ds:uri="9dce992d-bb5e-401b-9814-3c88a71187b6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1247</TotalTime>
  <Words>739</Words>
  <Application>Microsoft Office PowerPoint</Application>
  <PresentationFormat>Widescreen</PresentationFormat>
  <Paragraphs>106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Calibri Light</vt:lpstr>
      <vt:lpstr>Helvetica</vt:lpstr>
      <vt:lpstr>Open Sans</vt:lpstr>
      <vt:lpstr>Segoe UI Historic</vt:lpstr>
      <vt:lpstr>Times New Roman</vt:lpstr>
      <vt:lpstr>Wingdings</vt:lpstr>
      <vt:lpstr>Office Theme</vt:lpstr>
      <vt:lpstr>      ARTIFICIAL INTELLIGENCE AND CYBER SECURITY IN CIVIL AVIATION </vt:lpstr>
      <vt:lpstr>Speaker Bio</vt:lpstr>
      <vt:lpstr>The International Federation of Air Line Pilots’ Associations – IFALPA </vt:lpstr>
      <vt:lpstr>10 IFALPA Standing Committees</vt:lpstr>
      <vt:lpstr>Introduction</vt:lpstr>
      <vt:lpstr>Definitions (1)</vt:lpstr>
      <vt:lpstr>Definitions (2)</vt:lpstr>
      <vt:lpstr>PowerPoint Presentation</vt:lpstr>
      <vt:lpstr>The Human and the concepts of Extended Minimum Crew Operations (eMCO) and Single Pilot Operations (SiPO)</vt:lpstr>
      <vt:lpstr>Augmenting and not replacing human capacity </vt:lpstr>
      <vt:lpstr>Commercial pressure and transparency of the development and certification process </vt:lpstr>
      <vt:lpstr>Flight Safety and Technical Aspects </vt:lpstr>
      <vt:lpstr>Security </vt:lpstr>
      <vt:lpstr>Conclusions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Bitting</dc:creator>
  <cp:lastModifiedBy>User</cp:lastModifiedBy>
  <cp:revision>76</cp:revision>
  <cp:lastPrinted>2024-05-29T20:26:23Z</cp:lastPrinted>
  <dcterms:created xsi:type="dcterms:W3CDTF">2019-12-04T16:31:33Z</dcterms:created>
  <dcterms:modified xsi:type="dcterms:W3CDTF">2024-05-30T13:55:41Z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0x0101007CB66A6ADB392D41B1E60A6E0008D690</vt:lpwstr>
  </property>
</Properties>
</file>